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4"/>
  </p:notesMasterIdLst>
  <p:handoutMasterIdLst>
    <p:handoutMasterId r:id="rId35"/>
  </p:handoutMasterIdLst>
  <p:sldIdLst>
    <p:sldId id="537" r:id="rId2"/>
    <p:sldId id="489" r:id="rId3"/>
    <p:sldId id="441" r:id="rId4"/>
    <p:sldId id="584" r:id="rId5"/>
    <p:sldId id="570" r:id="rId6"/>
    <p:sldId id="543" r:id="rId7"/>
    <p:sldId id="556" r:id="rId8"/>
    <p:sldId id="493" r:id="rId9"/>
    <p:sldId id="453" r:id="rId10"/>
    <p:sldId id="586" r:id="rId11"/>
    <p:sldId id="587" r:id="rId12"/>
    <p:sldId id="490" r:id="rId13"/>
    <p:sldId id="481" r:id="rId14"/>
    <p:sldId id="581" r:id="rId15"/>
    <p:sldId id="436" r:id="rId16"/>
    <p:sldId id="458" r:id="rId17"/>
    <p:sldId id="588" r:id="rId18"/>
    <p:sldId id="597" r:id="rId19"/>
    <p:sldId id="598" r:id="rId20"/>
    <p:sldId id="599" r:id="rId21"/>
    <p:sldId id="594" r:id="rId22"/>
    <p:sldId id="521" r:id="rId23"/>
    <p:sldId id="590" r:id="rId24"/>
    <p:sldId id="552" r:id="rId25"/>
    <p:sldId id="459" r:id="rId26"/>
    <p:sldId id="491" r:id="rId27"/>
    <p:sldId id="562" r:id="rId28"/>
    <p:sldId id="460" r:id="rId29"/>
    <p:sldId id="463" r:id="rId30"/>
    <p:sldId id="582" r:id="rId31"/>
    <p:sldId id="583" r:id="rId32"/>
    <p:sldId id="527" r:id="rId33"/>
  </p:sldIdLst>
  <p:sldSz cx="12192000" cy="6858000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FF"/>
    <a:srgbClr val="FFCC99"/>
    <a:srgbClr val="99CCFF"/>
    <a:srgbClr val="008000"/>
    <a:srgbClr val="CC6600"/>
    <a:srgbClr val="996600"/>
    <a:srgbClr val="663300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0" autoAdjust="0"/>
    <p:restoredTop sz="80573" autoAdjust="0"/>
  </p:normalViewPr>
  <p:slideViewPr>
    <p:cSldViewPr>
      <p:cViewPr varScale="1">
        <p:scale>
          <a:sx n="86" d="100"/>
          <a:sy n="86" d="100"/>
        </p:scale>
        <p:origin x="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A* expanded 8100 ; Path cost = 33</a:t>
            </a:r>
          </a:p>
          <a:p>
            <a:r>
              <a:rPr lang="en-US">
                <a:latin typeface="Arial" charset="0"/>
              </a:rPr>
              <a:t>UCS expanded 25263 . Path cost = 33</a:t>
            </a:r>
          </a:p>
          <a:p>
            <a:r>
              <a:rPr lang="en-US">
                <a:latin typeface="Arial" charset="0"/>
              </a:rPr>
              <a:t>Greedy expanded 10 . Path cost = 41</a:t>
            </a:r>
          </a:p>
          <a:p>
            <a:r>
              <a:rPr lang="en-US">
                <a:latin typeface="Arial" charset="0"/>
              </a:rPr>
              <a:t>[0, 7, 5, 3, 2, 1, 4, 6]</a:t>
            </a:r>
          </a:p>
          <a:p>
            <a:r>
              <a:rPr lang="en-US">
                <a:latin typeface="Arial" charset="0"/>
              </a:rPr>
              <a:t>(7, 0, 5, 3, 2, 1, 4, 6)</a:t>
            </a:r>
          </a:p>
          <a:p>
            <a:r>
              <a:rPr lang="en-US">
                <a:latin typeface="Arial" charset="0"/>
              </a:rPr>
              <a:t>(6, 4, 1, 2, 3, 5, 0, 7)</a:t>
            </a:r>
          </a:p>
          <a:p>
            <a:r>
              <a:rPr lang="en-US">
                <a:latin typeface="Arial" charset="0"/>
              </a:rPr>
              <a:t>(3, 2, 1, 4, 6, 5, 0, 7)</a:t>
            </a:r>
          </a:p>
          <a:p>
            <a:r>
              <a:rPr lang="en-US">
                <a:latin typeface="Arial" charset="0"/>
              </a:rPr>
              <a:t>(1, 2, 3, 4, 6, 5, 0, 7)</a:t>
            </a:r>
          </a:p>
          <a:p>
            <a:r>
              <a:rPr lang="en-US">
                <a:latin typeface="Arial" charset="0"/>
              </a:rPr>
              <a:t>(5, 6, 4, 3, 2, 1, 0, 7)</a:t>
            </a:r>
          </a:p>
          <a:p>
            <a:r>
              <a:rPr lang="en-US">
                <a:latin typeface="Arial" charset="0"/>
              </a:rPr>
              <a:t>(6, 5, 4, 3, 2, 1, 0, 7)</a:t>
            </a:r>
          </a:p>
          <a:p>
            <a:r>
              <a:rPr lang="en-US">
                <a:latin typeface="Arial" charset="0"/>
              </a:rPr>
              <a:t>(0, 1, 2, 3, 4, 5, 6, 7)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DAF64-B086-440E-BFF9-B4CF7AA4786C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jeniyatabassum/" TargetMode="Externa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1" Type="http://schemas.microsoft.com/office/2007/relationships/media" Target="../media/media7.mp4"/><Relationship Id="rId2" Type="http://schemas.openxmlformats.org/officeDocument/2006/relationships/video" Target="../media/media7.mp4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9067800" cy="5064125"/>
          </a:xfrm>
        </p:spPr>
        <p:txBody>
          <a:bodyPr/>
          <a:lstStyle/>
          <a:p>
            <a:pPr eaLnBrk="1" hangingPunct="1"/>
            <a:r>
              <a:rPr lang="en-US" altLang="zh-CN" sz="2400" dirty="0" smtClean="0"/>
              <a:t>This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Friday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lvl="1"/>
            <a:r>
              <a:rPr lang="en-US" altLang="zh-CN" sz="2000" dirty="0" smtClean="0"/>
              <a:t>Project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due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r>
              <a:rPr lang="en-US" altLang="zh-CN" sz="2000" dirty="0" smtClean="0"/>
              <a:t>Talk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by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>
                <a:hlinkClick r:id="rId2"/>
              </a:rPr>
              <a:t>Jeniya</a:t>
            </a:r>
            <a:r>
              <a:rPr lang="zh-CN" altLang="en-US" sz="2000" dirty="0" smtClean="0">
                <a:hlinkClick r:id="rId2"/>
              </a:rPr>
              <a:t> </a:t>
            </a:r>
            <a:r>
              <a:rPr lang="en-US" altLang="zh-CN" sz="2000" dirty="0" err="1" smtClean="0">
                <a:hlinkClick r:id="rId2"/>
              </a:rPr>
              <a:t>Tabassum</a:t>
            </a:r>
            <a:endParaRPr lang="en-US" sz="2000" dirty="0"/>
          </a:p>
        </p:txBody>
      </p:sp>
      <p:pic>
        <p:nvPicPr>
          <p:cNvPr id="1026" name="Picture 2" descr="ttps://sites.google.com/site/jeniyatabassum/home/website_pic.JPG?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382746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45720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" charset="0"/>
              </a:rPr>
              <a:t>TweeTIME</a:t>
            </a:r>
            <a:r>
              <a:rPr lang="en-US" dirty="0">
                <a:latin typeface="Times" charset="0"/>
              </a:rPr>
              <a:t>: A Minimally Supervised Method for Recognizing and Normalizing Time Expressions in Twitter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Greedy (Empty)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4739" y="1143001"/>
            <a:ext cx="636252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Video of Demo Contours Greedy (</a:t>
            </a:r>
            <a:r>
              <a:rPr lang="en-US" sz="4000" dirty="0" err="1"/>
              <a:t>Pacman</a:t>
            </a:r>
            <a:r>
              <a:rPr lang="en-US" sz="4000" dirty="0"/>
              <a:t> Small Maze)</a:t>
            </a:r>
          </a:p>
        </p:txBody>
      </p:sp>
      <p:pic>
        <p:nvPicPr>
          <p:cNvPr id="3" name="ContoursPacmanSmallMaze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361" y="1143000"/>
            <a:ext cx="93352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*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Combining </a:t>
            </a:r>
            <a:r>
              <a:rPr lang="en-US" dirty="0">
                <a:latin typeface="Calibri"/>
                <a:cs typeface="Calibri"/>
              </a:rPr>
              <a:t>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3333FF"/>
                </a:solidFill>
                <a:latin typeface="Calibri"/>
                <a:cs typeface="Calibri"/>
              </a:rPr>
              <a:t>Uniform-cost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path cost,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backward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g(n)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00"/>
                </a:solidFill>
                <a:latin typeface="Calibri"/>
                <a:cs typeface="Calibri"/>
              </a:rPr>
              <a:t>Greedy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goal proximity,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forward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h(n)</a:t>
            </a:r>
            <a:endParaRPr lang="en-US" sz="23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CC"/>
                </a:solidFill>
                <a:latin typeface="Calibri"/>
                <a:cs typeface="Calibri"/>
              </a:rPr>
              <a:t>A* Search</a:t>
            </a:r>
            <a:r>
              <a:rPr lang="en-US" sz="2300" dirty="0">
                <a:solidFill>
                  <a:schemeClr val="tx1"/>
                </a:solidFill>
                <a:latin typeface="Calibri"/>
                <a:cs typeface="Calibri"/>
              </a:rPr>
              <a:t> orders by the sum: f(n) = g(n) + h(n)</a:t>
            </a:r>
            <a:endParaRPr lang="en-US" sz="23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76800"/>
          </a:xfrm>
        </p:spPr>
        <p:txBody>
          <a:bodyPr/>
          <a:lstStyle/>
          <a:p>
            <a:pPr eaLnBrk="1" hangingPunct="1"/>
            <a:r>
              <a:rPr lang="en-US" dirty="0"/>
              <a:t>A heuristic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is </a:t>
            </a:r>
            <a:r>
              <a:rPr lang="en-US" i="1" dirty="0">
                <a:solidFill>
                  <a:srgbClr val="C00000"/>
                </a:solidFill>
              </a:rPr>
              <a:t>admissible</a:t>
            </a:r>
            <a:r>
              <a:rPr lang="en-US" i="1" dirty="0"/>
              <a:t> </a:t>
            </a:r>
            <a:r>
              <a:rPr lang="en-US" dirty="0"/>
              <a:t>(optimistic) if: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where              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eaLnBrk="1" hangingPunct="1"/>
            <a:r>
              <a:rPr lang="en-US" dirty="0"/>
              <a:t>Examples: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Coming up with admissible heuristics is most of what’s involved in using A* in practice.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43400" y="2133600"/>
            <a:ext cx="3130785" cy="403304"/>
          </a:xfrm>
          <a:prstGeom prst="rect">
            <a:avLst/>
          </a:prstGeom>
          <a:noFill/>
          <a:ln/>
          <a:effectLst/>
        </p:spPr>
      </p:pic>
      <p:pic>
        <p:nvPicPr>
          <p:cNvPr id="174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949575"/>
            <a:ext cx="97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61275" y="4114804"/>
            <a:ext cx="2641750" cy="599323"/>
            <a:chOff x="2098675" y="4903173"/>
            <a:chExt cx="1406525" cy="31954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27325" y="5028769"/>
              <a:ext cx="495300" cy="0"/>
            </a:xfrm>
            <a:prstGeom prst="line">
              <a:avLst/>
            </a:prstGeom>
            <a:ln w="762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655888" y="5125744"/>
              <a:ext cx="636587" cy="0"/>
            </a:xfrm>
            <a:prstGeom prst="line">
              <a:avLst/>
            </a:prstGeom>
            <a:ln w="762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79675" y="4930204"/>
              <a:ext cx="1025525" cy="1590"/>
            </a:xfrm>
            <a:prstGeom prst="line">
              <a:avLst/>
            </a:prstGeom>
            <a:ln w="762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86038" y="5221128"/>
              <a:ext cx="812800" cy="1589"/>
            </a:xfrm>
            <a:prstGeom prst="line">
              <a:avLst/>
            </a:prstGeom>
            <a:ln w="762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4" name="TextBox 150"/>
            <p:cNvSpPr txBox="1">
              <a:spLocks noChangeArrowheads="1"/>
            </p:cNvSpPr>
            <p:nvPr/>
          </p:nvSpPr>
          <p:spPr bwMode="auto">
            <a:xfrm>
              <a:off x="2098675" y="4903173"/>
              <a:ext cx="304800" cy="27896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1" y="3962400"/>
            <a:ext cx="2663825" cy="119697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7391400" y="4800600"/>
            <a:ext cx="3733800" cy="914400"/>
          </a:xfrm>
          <a:prstGeom prst="wedgeRoundRectCallout">
            <a:avLst>
              <a:gd name="adj1" fmla="val -141787"/>
              <a:gd name="adj2" fmla="val -64255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B is on the fringe</a:t>
            </a:r>
          </a:p>
          <a:p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f(n) is less or equal to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f(A) is less than f(B)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i="1" dirty="0"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expands before B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All ancestors of A expand before B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A expands before B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A* search is optimal</a:t>
            </a: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709669" y="5105400"/>
            <a:ext cx="3110735" cy="318731"/>
          </a:xfrm>
          <a:prstGeom prst="rect">
            <a:avLst/>
          </a:prstGeom>
          <a:noFill/>
          <a:ln/>
          <a:effectLst/>
        </p:spPr>
      </p:pic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23" name="Oval 22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2575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971800" y="16764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8001000" y="167640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4"/>
          <p:cNvSpPr>
            <a:spLocks noChangeArrowheads="1"/>
          </p:cNvSpPr>
          <p:nvPr/>
        </p:nvSpPr>
        <p:spPr bwMode="auto">
          <a:xfrm>
            <a:off x="9005887" y="5029202"/>
            <a:ext cx="1284288" cy="627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7" name="Oval 8"/>
          <p:cNvSpPr>
            <a:spLocks noChangeArrowheads="1"/>
          </p:cNvSpPr>
          <p:nvPr/>
        </p:nvSpPr>
        <p:spPr bwMode="auto">
          <a:xfrm>
            <a:off x="8396287" y="1828800"/>
            <a:ext cx="1912939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46237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9299575" y="2605089"/>
            <a:ext cx="163512" cy="1539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8534400" y="272097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10226675" y="2627313"/>
            <a:ext cx="163512" cy="1539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10287000" y="2744789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Goal</a:t>
            </a: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8931276" y="226377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9234488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8382000" y="5410200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7" name="Oval 12"/>
          <p:cNvSpPr>
            <a:spLocks noChangeArrowheads="1"/>
          </p:cNvSpPr>
          <p:nvPr/>
        </p:nvSpPr>
        <p:spPr bwMode="auto">
          <a:xfrm>
            <a:off x="10213975" y="5257801"/>
            <a:ext cx="163512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10221912" y="540573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Goal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9126537" y="5105400"/>
            <a:ext cx="869951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20" name="TextBox 18"/>
          <p:cNvSpPr txBox="1">
            <a:spLocks noChangeArrowheads="1"/>
          </p:cNvSpPr>
          <p:nvPr/>
        </p:nvSpPr>
        <p:spPr bwMode="auto">
          <a:xfrm>
            <a:off x="6705600" y="6172200"/>
            <a:ext cx="5486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[Demo: contours UCS / greedy / A* empty (L3D1)]</a:t>
            </a:r>
          </a:p>
          <a:p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[Demo: contours A* 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small maze (L3D5)]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Greedy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5" y="1143000"/>
            <a:ext cx="6271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– A*</a:t>
            </a:r>
          </a:p>
        </p:txBody>
      </p:sp>
      <p:pic>
        <p:nvPicPr>
          <p:cNvPr id="3" name="Empty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Search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States (configurations of the world)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Actions and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Successor function (world dynamics)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Start state and goal test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tree: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Nodes: represent plans for reaching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Plans have costs (sum of action costs)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algorithm: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Systematically builds a search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Chooses an ordering of the fringe (unexplored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Optimal: finds least-cost plans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277" y="514350"/>
            <a:ext cx="6164445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</a:t>
            </a:r>
            <a:r>
              <a:rPr lang="en-US" dirty="0" err="1"/>
              <a:t>Pacman</a:t>
            </a:r>
            <a:r>
              <a:rPr lang="en-US" dirty="0"/>
              <a:t> Small Maze) – A*</a:t>
            </a:r>
          </a:p>
        </p:txBody>
      </p:sp>
      <p:pic>
        <p:nvPicPr>
          <p:cNvPr id="3" name="ContoursPacmanSmallMaze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9700" y="1143000"/>
            <a:ext cx="9372600" cy="52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38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03938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600" y="5039380"/>
            <a:ext cx="57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Video games</a:t>
            </a:r>
          </a:p>
          <a:p>
            <a:pPr eaLnBrk="1" hangingPunct="1"/>
            <a:r>
              <a:rPr lang="en-US" dirty="0" err="1"/>
              <a:t>Pathing</a:t>
            </a:r>
            <a:r>
              <a:rPr lang="en-US" dirty="0"/>
              <a:t> / routing problems</a:t>
            </a:r>
          </a:p>
          <a:p>
            <a:pPr eaLnBrk="1" hangingPunct="1"/>
            <a:r>
              <a:rPr lang="en-US" dirty="0"/>
              <a:t>Resource planning problems</a:t>
            </a:r>
          </a:p>
          <a:p>
            <a:pPr eaLnBrk="1" hangingPunct="1"/>
            <a:r>
              <a:rPr lang="en-US" dirty="0"/>
              <a:t>Robot motion planning</a:t>
            </a:r>
          </a:p>
          <a:p>
            <a:pPr eaLnBrk="1" hangingPunct="1"/>
            <a:r>
              <a:rPr lang="en-US" dirty="0"/>
              <a:t>Language analysis</a:t>
            </a:r>
          </a:p>
          <a:p>
            <a:pPr eaLnBrk="1" hangingPunct="1"/>
            <a:r>
              <a:rPr lang="en-US" dirty="0"/>
              <a:t>Machine translation</a:t>
            </a:r>
          </a:p>
          <a:p>
            <a:pPr eaLnBrk="1" hangingPunct="1"/>
            <a:r>
              <a:rPr lang="en-US" dirty="0"/>
              <a:t>Speech recognition</a:t>
            </a:r>
          </a:p>
          <a:p>
            <a:pPr eaLnBrk="1" hangingPunct="1"/>
            <a:r>
              <a:rPr lang="en-US" dirty="0"/>
              <a:t>…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6477000" y="6150116"/>
            <a:ext cx="57150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UCS / A*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pacman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tiny maze (L3D6,L3D7)]</a:t>
            </a:r>
          </a:p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guess algorithm Empty Shallow/Deep (L3D8)]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5638800" cy="42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</a:t>
            </a:r>
            <a:r>
              <a:rPr lang="en-US" dirty="0" err="1"/>
              <a:t>Pacman</a:t>
            </a:r>
            <a:r>
              <a:rPr lang="en-US" dirty="0"/>
              <a:t> (Tiny Maze) – UCS / A*</a:t>
            </a:r>
          </a:p>
        </p:txBody>
      </p:sp>
      <p:pic>
        <p:nvPicPr>
          <p:cNvPr id="5" name="Lecture3-demo6-tiny-ucs-astar-pacman-v2.wmv">
            <a:hlinkClick r:id="" action="ppaction://media"/>
            <a:extLst>
              <a:ext uri="{FF2B5EF4-FFF2-40B4-BE49-F238E27FC236}">
                <a16:creationId xmlns:a16="http://schemas.microsoft.com/office/drawing/2014/main" xmlns="" id="{10293531-4C3B-9B47-8F9B-7D1D239509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" y="1143000"/>
            <a:ext cx="97840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i="1" dirty="0"/>
              <a:t>relaxed problems,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Inadmissible heuristics are often useful too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3919078"/>
            <a:ext cx="3657600" cy="1643522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399537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38400" y="3886200"/>
            <a:ext cx="2819399" cy="178610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419100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successors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98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Actions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2133600" y="2286000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49155"/>
              </p:ext>
            </p:extLst>
          </p:nvPr>
        </p:nvGraphicFramePr>
        <p:xfrm>
          <a:off x="6400800" y="4112577"/>
          <a:ext cx="5029200" cy="221202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067800" y="655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Statistics from Andrew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Total </a:t>
            </a:r>
            <a:r>
              <a:rPr lang="en-US" sz="2400" i="1" dirty="0"/>
              <a:t>Manhattan </a:t>
            </a:r>
            <a:r>
              <a:rPr lang="en-US" sz="24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33600" y="4648200"/>
            <a:ext cx="48006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59521"/>
              </p:ext>
            </p:extLst>
          </p:nvPr>
        </p:nvGraphicFramePr>
        <p:xfrm>
          <a:off x="5791200" y="4267200"/>
          <a:ext cx="5891629" cy="2252471"/>
        </p:xfrm>
        <a:graphic>
          <a:graphicData uri="http://schemas.openxmlformats.org/drawingml/2006/table">
            <a:tbl>
              <a:tblPr/>
              <a:tblGrid>
                <a:gridCol w="1853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III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0998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How about using the </a:t>
            </a:r>
            <a:r>
              <a:rPr lang="en-US" sz="2800" i="1" dirty="0"/>
              <a:t>actual cost</a:t>
            </a:r>
            <a:r>
              <a:rPr lang="en-US" sz="2800" dirty="0"/>
              <a:t> as a heuristic?</a:t>
            </a:r>
          </a:p>
          <a:p>
            <a:pPr lvl="1" eaLnBrk="1" hangingPunct="1"/>
            <a:r>
              <a:rPr lang="en-US" sz="2400" dirty="0"/>
              <a:t>Would it be admissible?</a:t>
            </a:r>
          </a:p>
          <a:p>
            <a:pPr lvl="1" eaLnBrk="1" hangingPunct="1"/>
            <a:r>
              <a:rPr lang="en-US" sz="2400" dirty="0"/>
              <a:t>Would we save on nodes expanded?</a:t>
            </a:r>
          </a:p>
          <a:p>
            <a:pPr lvl="1" eaLnBrk="1" hangingPunct="1"/>
            <a:r>
              <a:rPr lang="en-US" sz="2400" dirty="0"/>
              <a:t>What’s wrong with it?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With A*: a trade-off between quality of estimate and work per node</a:t>
            </a:r>
          </a:p>
          <a:p>
            <a:pPr lvl="1"/>
            <a:r>
              <a:rPr lang="en-US" sz="2400" dirty="0"/>
              <a:t>As heuristics get closer to the true cost, you will expand fewer nodes but usually do more work per node to compute the heuristic itself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138" y="1880138"/>
            <a:ext cx="5021261" cy="192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8"/>
          <p:cNvSpPr>
            <a:spLocks noChangeArrowheads="1"/>
          </p:cNvSpPr>
          <p:nvPr/>
        </p:nvSpPr>
        <p:spPr bwMode="auto">
          <a:xfrm>
            <a:off x="8353425" y="4494213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3" name="Freeform 21"/>
          <p:cNvSpPr>
            <a:spLocks/>
          </p:cNvSpPr>
          <p:nvPr/>
        </p:nvSpPr>
        <p:spPr bwMode="auto">
          <a:xfrm>
            <a:off x="8745536" y="1412875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Search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16279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lowest path cost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good: UCS is complete and optimal!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information about goal location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9256712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8994774" y="5386389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10183812" y="5292726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0244136" y="5410201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10250" name="Freeform 9"/>
          <p:cNvSpPr>
            <a:spLocks/>
          </p:cNvSpPr>
          <p:nvPr/>
        </p:nvSpPr>
        <p:spPr bwMode="auto">
          <a:xfrm>
            <a:off x="8251825" y="1560514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9374186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2" name="Oval 11"/>
          <p:cNvSpPr>
            <a:spLocks noChangeArrowheads="1"/>
          </p:cNvSpPr>
          <p:nvPr/>
        </p:nvSpPr>
        <p:spPr bwMode="auto">
          <a:xfrm>
            <a:off x="9850437" y="19065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9504361" y="1766889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0254" name="Oval 16"/>
          <p:cNvSpPr>
            <a:spLocks noChangeArrowheads="1"/>
          </p:cNvSpPr>
          <p:nvPr/>
        </p:nvSpPr>
        <p:spPr bwMode="auto">
          <a:xfrm>
            <a:off x="10098086" y="2955926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5" name="Oval 17"/>
          <p:cNvSpPr>
            <a:spLocks noChangeArrowheads="1"/>
          </p:cNvSpPr>
          <p:nvPr/>
        </p:nvSpPr>
        <p:spPr bwMode="auto">
          <a:xfrm>
            <a:off x="9618662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6" name="Freeform 19"/>
          <p:cNvSpPr>
            <a:spLocks/>
          </p:cNvSpPr>
          <p:nvPr/>
        </p:nvSpPr>
        <p:spPr bwMode="auto">
          <a:xfrm>
            <a:off x="9572624" y="2301877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7" name="Freeform 20"/>
          <p:cNvSpPr>
            <a:spLocks/>
          </p:cNvSpPr>
          <p:nvPr/>
        </p:nvSpPr>
        <p:spPr bwMode="auto">
          <a:xfrm>
            <a:off x="9990136" y="2498725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8" name="Oval 22"/>
          <p:cNvSpPr>
            <a:spLocks noChangeArrowheads="1"/>
          </p:cNvSpPr>
          <p:nvPr/>
        </p:nvSpPr>
        <p:spPr bwMode="auto">
          <a:xfrm>
            <a:off x="9605962" y="1490664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9" name="Freeform 23"/>
          <p:cNvSpPr>
            <a:spLocks/>
          </p:cNvSpPr>
          <p:nvPr/>
        </p:nvSpPr>
        <p:spPr bwMode="auto">
          <a:xfrm>
            <a:off x="9034462" y="2395539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0" name="Freeform 24"/>
          <p:cNvSpPr>
            <a:spLocks/>
          </p:cNvSpPr>
          <p:nvPr/>
        </p:nvSpPr>
        <p:spPr bwMode="auto">
          <a:xfrm>
            <a:off x="9290050" y="2127251"/>
            <a:ext cx="747712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1" name="Oval 25"/>
          <p:cNvSpPr>
            <a:spLocks noChangeArrowheads="1"/>
          </p:cNvSpPr>
          <p:nvPr/>
        </p:nvSpPr>
        <p:spPr bwMode="auto">
          <a:xfrm>
            <a:off x="8888412" y="492918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62" name="Text Box 26"/>
          <p:cNvSpPr txBox="1">
            <a:spLocks noChangeArrowheads="1"/>
          </p:cNvSpPr>
          <p:nvPr/>
        </p:nvSpPr>
        <p:spPr bwMode="auto">
          <a:xfrm>
            <a:off x="10528300" y="249555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10263" name="Text Box 27"/>
          <p:cNvSpPr txBox="1">
            <a:spLocks noChangeArrowheads="1"/>
          </p:cNvSpPr>
          <p:nvPr/>
        </p:nvSpPr>
        <p:spPr bwMode="auto">
          <a:xfrm>
            <a:off x="10401300" y="2100263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2</a:t>
            </a:r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10201274" y="172243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1</a:t>
            </a:r>
          </a:p>
        </p:txBody>
      </p:sp>
      <p:sp>
        <p:nvSpPr>
          <p:cNvPr id="10265" name="TextBox 18"/>
          <p:cNvSpPr txBox="1">
            <a:spLocks noChangeArrowheads="1"/>
          </p:cNvSpPr>
          <p:nvPr/>
        </p:nvSpPr>
        <p:spPr bwMode="auto">
          <a:xfrm>
            <a:off x="7315200" y="6248400"/>
            <a:ext cx="484187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empty (L3D1)]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(L3D3)]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76800" y="1295400"/>
            <a:ext cx="69342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Admissibility: heuristic cost ≤ actual cost to goal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Consistency: heuristic “arc” cost ≤ actual cost for each arc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</a:t>
            </a:r>
            <a:endParaRPr lang="en-US" sz="105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endParaRPr lang="en-US" sz="1000" dirty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A* graph search is optimal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676401" y="2281240"/>
            <a:ext cx="1124510" cy="438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31242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76600" y="3886200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09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905000" y="2509837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542489" y="2604528"/>
            <a:ext cx="1258422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676400" y="2281239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600" y="3200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3019425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6248400" cy="4419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1: In tree search, A* expands nodes in increasing total f value (f-contours)</a:t>
            </a:r>
            <a:br>
              <a:rPr lang="en-US" sz="2400" dirty="0">
                <a:latin typeface="Calibri"/>
                <a:cs typeface="Calibri"/>
              </a:rPr>
            </a:br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2: For every state s, nodes that reach s optimally are expanded before nodes that reach s </a:t>
            </a:r>
            <a:r>
              <a:rPr lang="en-US" sz="2400" dirty="0" err="1">
                <a:latin typeface="Calibri"/>
                <a:cs typeface="Calibri"/>
              </a:rPr>
              <a:t>suboptimally</a:t>
            </a:r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77475" y="346868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50475" y="307340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50449" y="2695577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Video of Demo Contours UCS </a:t>
            </a:r>
            <a:r>
              <a:rPr lang="en-US" dirty="0" err="1"/>
              <a:t>Pacman</a:t>
            </a:r>
            <a:r>
              <a:rPr lang="en-US" dirty="0"/>
              <a:t> Small Maze</a:t>
            </a:r>
          </a:p>
        </p:txBody>
      </p:sp>
      <p:pic>
        <p:nvPicPr>
          <p:cNvPr id="2" name="ContoursPacmanSmallMaze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183" y="1143000"/>
            <a:ext cx="101216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584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68580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0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0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Examples: Manhattan distance, Euclidean distance for </a:t>
            </a:r>
            <a:r>
              <a:rPr lang="en-US" sz="2000" kern="0" dirty="0" err="1">
                <a:latin typeface="Calibri" pitchFamily="34" charset="0"/>
                <a:cs typeface="+mn-cs"/>
              </a:rPr>
              <a:t>pathing</a:t>
            </a:r>
            <a:endParaRPr lang="en-US" sz="2000" kern="0" dirty="0">
              <a:latin typeface="Calibri" pitchFamily="34" charset="0"/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223" y="15240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4116375"/>
            <a:ext cx="3476133" cy="2374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71851" y="2563812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00413" y="2660650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2465388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30563" y="2755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16289" y="3789363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7726" y="35956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0076" y="3692524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6439" y="38846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2564" y="2333625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0214" y="22367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8775" y="2139950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8925" y="20431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79" name="Group 81"/>
          <p:cNvGrpSpPr>
            <a:grpSpLocks/>
          </p:cNvGrpSpPr>
          <p:nvPr/>
        </p:nvGrpSpPr>
        <p:grpSpPr bwMode="auto">
          <a:xfrm flipV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544763" y="5041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1" name="Group 87"/>
          <p:cNvGrpSpPr>
            <a:grpSpLocks/>
          </p:cNvGrpSpPr>
          <p:nvPr/>
        </p:nvGrpSpPr>
        <p:grpSpPr bwMode="auto">
          <a:xfrm flipV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11354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220200" y="42529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467851" y="3962400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396413" y="4059238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326563" y="4156074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16526" y="3656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64175" y="3559174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8" name="Group 94"/>
          <p:cNvGrpSpPr>
            <a:grpSpLocks/>
          </p:cNvGrpSpPr>
          <p:nvPr/>
        </p:nvGrpSpPr>
        <p:grpSpPr bwMode="auto">
          <a:xfrm flipV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302125" y="2362199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390900" y="3189287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048000" y="4065587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692775" y="5561012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4" name="Group 80"/>
          <p:cNvGrpSpPr>
            <a:grpSpLocks/>
          </p:cNvGrpSpPr>
          <p:nvPr/>
        </p:nvGrpSpPr>
        <p:grpSpPr bwMode="auto">
          <a:xfrm flipV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609851" y="586105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6" name="Group 86"/>
          <p:cNvGrpSpPr>
            <a:grpSpLocks/>
          </p:cNvGrpSpPr>
          <p:nvPr/>
        </p:nvGrpSpPr>
        <p:grpSpPr bwMode="auto">
          <a:xfrm flipV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468563" y="59563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8" name="Group 92"/>
          <p:cNvGrpSpPr>
            <a:grpSpLocks/>
          </p:cNvGrpSpPr>
          <p:nvPr/>
        </p:nvGrpSpPr>
        <p:grpSpPr bwMode="auto">
          <a:xfrm flipV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43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99" name="Group 98"/>
          <p:cNvGrpSpPr>
            <a:grpSpLocks/>
          </p:cNvGrpSpPr>
          <p:nvPr/>
        </p:nvGrpSpPr>
        <p:grpSpPr bwMode="auto">
          <a:xfrm flipV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38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305800" y="60055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01" name="Group 106"/>
          <p:cNvGrpSpPr>
            <a:grpSpLocks/>
          </p:cNvGrpSpPr>
          <p:nvPr/>
        </p:nvGrpSpPr>
        <p:grpSpPr bwMode="auto">
          <a:xfrm flipV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777332" y="5334794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911725" y="5867399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6054725" y="4343399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450138" y="5083174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273926" y="5180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11" name="Group 131"/>
          <p:cNvGrpSpPr>
            <a:grpSpLocks/>
          </p:cNvGrpSpPr>
          <p:nvPr/>
        </p:nvGrpSpPr>
        <p:grpSpPr bwMode="auto">
          <a:xfrm flipV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464425" y="4457699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759825" y="4610099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0" y="1229382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Heuristic: the number of the largest pancake that is still out of place</a:t>
            </a:r>
          </a:p>
        </p:txBody>
      </p:sp>
      <p:grpSp>
        <p:nvGrpSpPr>
          <p:cNvPr id="26" name="Group 168"/>
          <p:cNvGrpSpPr>
            <a:grpSpLocks/>
          </p:cNvGrpSpPr>
          <p:nvPr/>
        </p:nvGrpSpPr>
        <p:grpSpPr bwMode="auto"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11319" name="TextBox 150"/>
            <p:cNvSpPr txBox="1">
              <a:spLocks noChangeArrowheads="1"/>
            </p:cNvSpPr>
            <p:nvPr/>
          </p:nvSpPr>
          <p:spPr bwMode="auto">
            <a:xfrm>
              <a:off x="1143000" y="2590799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0" name="TextBox 154"/>
            <p:cNvSpPr txBox="1">
              <a:spLocks noChangeArrowheads="1"/>
            </p:cNvSpPr>
            <p:nvPr/>
          </p:nvSpPr>
          <p:spPr bwMode="auto">
            <a:xfrm>
              <a:off x="3352800" y="2133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1" name="TextBox 156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1322" name="TextBox 157"/>
            <p:cNvSpPr txBox="1">
              <a:spLocks noChangeArrowheads="1"/>
            </p:cNvSpPr>
            <p:nvPr/>
          </p:nvSpPr>
          <p:spPr bwMode="auto">
            <a:xfrm>
              <a:off x="6400800" y="57912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323" name="TextBox 158"/>
            <p:cNvSpPr txBox="1">
              <a:spLocks noChangeArrowheads="1"/>
            </p:cNvSpPr>
            <p:nvPr/>
          </p:nvSpPr>
          <p:spPr bwMode="auto">
            <a:xfrm>
              <a:off x="5334000" y="4953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4" name="TextBox 159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5" name="TextBox 161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6" name="TextBox 16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7" name="TextBox 163"/>
            <p:cNvSpPr txBox="1">
              <a:spLocks noChangeArrowheads="1"/>
            </p:cNvSpPr>
            <p:nvPr/>
          </p:nvSpPr>
          <p:spPr bwMode="auto">
            <a:xfrm>
              <a:off x="3505200" y="5334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8" name="TextBox 164"/>
            <p:cNvSpPr txBox="1">
              <a:spLocks noChangeArrowheads="1"/>
            </p:cNvSpPr>
            <p:nvPr/>
          </p:nvSpPr>
          <p:spPr bwMode="auto">
            <a:xfrm>
              <a:off x="1905000" y="6096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9" name="TextBox 165"/>
            <p:cNvSpPr txBox="1">
              <a:spLocks noChangeArrowheads="1"/>
            </p:cNvSpPr>
            <p:nvPr/>
          </p:nvSpPr>
          <p:spPr bwMode="auto">
            <a:xfrm>
              <a:off x="457200" y="4876801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0" name="TextBox 166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1" name="TextBox 167"/>
            <p:cNvSpPr txBox="1">
              <a:spLocks noChangeArrowheads="1"/>
            </p:cNvSpPr>
            <p:nvPr/>
          </p:nvSpPr>
          <p:spPr bwMode="auto">
            <a:xfrm>
              <a:off x="1219200" y="3657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8763000" y="2209799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</a:rPr>
              <a:t>h(x)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8"/>
          <p:cNvSpPr>
            <a:spLocks/>
          </p:cNvSpPr>
          <p:nvPr/>
        </p:nvSpPr>
        <p:spPr bwMode="auto">
          <a:xfrm>
            <a:off x="8094662" y="3833812"/>
            <a:ext cx="2884488" cy="2263775"/>
          </a:xfrm>
          <a:custGeom>
            <a:avLst/>
            <a:gdLst>
              <a:gd name="T0" fmla="*/ 2147483647 w 1817"/>
              <a:gd name="T1" fmla="*/ 2147483647 h 1714"/>
              <a:gd name="T2" fmla="*/ 2147483647 w 1817"/>
              <a:gd name="T3" fmla="*/ 2147483647 h 1714"/>
              <a:gd name="T4" fmla="*/ 2147483647 w 1817"/>
              <a:gd name="T5" fmla="*/ 2147483647 h 1714"/>
              <a:gd name="T6" fmla="*/ 2147483647 w 1817"/>
              <a:gd name="T7" fmla="*/ 2147483647 h 1714"/>
              <a:gd name="T8" fmla="*/ 2147483647 w 1817"/>
              <a:gd name="T9" fmla="*/ 2147483647 h 1714"/>
              <a:gd name="T10" fmla="*/ 2147483647 w 1817"/>
              <a:gd name="T11" fmla="*/ 2147483647 h 1714"/>
              <a:gd name="T12" fmla="*/ 2147483647 w 1817"/>
              <a:gd name="T13" fmla="*/ 2147483647 h 1714"/>
              <a:gd name="T14" fmla="*/ 2147483647 w 1817"/>
              <a:gd name="T15" fmla="*/ 2147483647 h 1714"/>
              <a:gd name="T16" fmla="*/ 2147483647 w 1817"/>
              <a:gd name="T17" fmla="*/ 2147483647 h 1714"/>
              <a:gd name="T18" fmla="*/ 2147483647 w 1817"/>
              <a:gd name="T19" fmla="*/ 2147483647 h 1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7"/>
              <a:gd name="T31" fmla="*/ 0 h 1714"/>
              <a:gd name="T32" fmla="*/ 1817 w 1817"/>
              <a:gd name="T33" fmla="*/ 1714 h 1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7" h="1714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 you think is closest to a goal 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Heuristic: estimate of distance to nearest goal for each state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common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Best-first takes you straight to the (wrong) goal</a:t>
            </a:r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Worst-case: like a badly-guided DFS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8080376" y="3959223"/>
            <a:ext cx="2927351" cy="2062163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8" name="Oval 20"/>
          <p:cNvSpPr>
            <a:spLocks noChangeArrowheads="1"/>
          </p:cNvSpPr>
          <p:nvPr/>
        </p:nvSpPr>
        <p:spPr bwMode="auto"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9332912" y="4165600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9315451" y="411956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9717087" y="391795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32" name="Oval 25"/>
          <p:cNvSpPr>
            <a:spLocks noChangeArrowheads="1"/>
          </p:cNvSpPr>
          <p:nvPr/>
        </p:nvSpPr>
        <p:spPr bwMode="auto"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4" name="TextBox 18"/>
          <p:cNvSpPr txBox="1">
            <a:spLocks noChangeArrowheads="1"/>
          </p:cNvSpPr>
          <p:nvPr/>
        </p:nvSpPr>
        <p:spPr bwMode="auto">
          <a:xfrm>
            <a:off x="7086600" y="6211671"/>
            <a:ext cx="51054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greedy empty (L3D1)] 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greedy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6" grpId="0" animBg="1"/>
      <p:bldP spid="13327" grpId="0" animBg="1"/>
      <p:bldP spid="13328" grpId="0" animBg="1"/>
      <p:bldP spid="13329" grpId="0"/>
      <p:bldP spid="13330" grpId="0" animBg="1"/>
      <p:bldP spid="13331" grpId="0"/>
      <p:bldP spid="13332" grpId="0" animBg="1"/>
      <p:bldP spid="133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0 \le h(n) \le h^*(n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31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h^*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1"/>
  <p:tag name="PICTUREFILESIZE" val="59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f(n) \le f(A) &lt; f(B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95"/>
  <p:tag name="PICTUREFILESIZE" val="146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39933</TotalTime>
  <Words>1325</Words>
  <Application>Microsoft Macintosh PowerPoint</Application>
  <PresentationFormat>Widescreen</PresentationFormat>
  <Paragraphs>357</Paragraphs>
  <Slides>32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Symbol</vt:lpstr>
      <vt:lpstr>Times</vt:lpstr>
      <vt:lpstr>Times New Roman</vt:lpstr>
      <vt:lpstr>Wingdings</vt:lpstr>
      <vt:lpstr>Arial</vt:lpstr>
      <vt:lpstr>dan-berkeley-nlp-v1</vt:lpstr>
      <vt:lpstr>Announcements</vt:lpstr>
      <vt:lpstr>Recap: Search</vt:lpstr>
      <vt:lpstr>Uniform Cost Search</vt:lpstr>
      <vt:lpstr>Video of Demo Contours UCS Pacman Small Maze</vt:lpstr>
      <vt:lpstr>Informed Search</vt:lpstr>
      <vt:lpstr>Search Heuristics</vt:lpstr>
      <vt:lpstr>Example: Heuristic Function</vt:lpstr>
      <vt:lpstr>Example: Heuristic Function</vt:lpstr>
      <vt:lpstr>Greedy Search</vt:lpstr>
      <vt:lpstr>Video of Demo Contours Greedy (Empty)</vt:lpstr>
      <vt:lpstr>Video of Demo Contours Greedy (Pacman Small Maze)</vt:lpstr>
      <vt:lpstr>A*: Combining UCS and Greedy</vt:lpstr>
      <vt:lpstr>Admissible Heuristics</vt:lpstr>
      <vt:lpstr>Optimality of A* Tree Search: Blocking</vt:lpstr>
      <vt:lpstr>Properties of A*</vt:lpstr>
      <vt:lpstr>UCS vs A* Contours</vt:lpstr>
      <vt:lpstr>Video of Demo Contours (Empty) -- UCS</vt:lpstr>
      <vt:lpstr>Video of Demo Contours (Empty) -- Greedy</vt:lpstr>
      <vt:lpstr>Video of Demo Contours (Empty) – A*</vt:lpstr>
      <vt:lpstr>Video of Demo Contours (Pacman Small Maze) – A*</vt:lpstr>
      <vt:lpstr>Comparison</vt:lpstr>
      <vt:lpstr>A* Applications</vt:lpstr>
      <vt:lpstr>Video of Demo Pacman (Tiny Maze) – UCS / A*</vt:lpstr>
      <vt:lpstr>Creating Heuristics</vt:lpstr>
      <vt:lpstr>Creating Admissible Heuristics</vt:lpstr>
      <vt:lpstr>Example: 8 Puzzle</vt:lpstr>
      <vt:lpstr>8 Puzzle I</vt:lpstr>
      <vt:lpstr>8 Puzzle II</vt:lpstr>
      <vt:lpstr>8 Puzzle III</vt:lpstr>
      <vt:lpstr>Consistency of Heuristics</vt:lpstr>
      <vt:lpstr>Optimality of A* Graph Search</vt:lpstr>
      <vt:lpstr>Optimality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Wuwei Lan</cp:lastModifiedBy>
  <cp:revision>2293</cp:revision>
  <cp:lastPrinted>2019-01-23T01:13:40Z</cp:lastPrinted>
  <dcterms:created xsi:type="dcterms:W3CDTF">2004-08-27T04:16:05Z</dcterms:created>
  <dcterms:modified xsi:type="dcterms:W3CDTF">2019-02-01T16:34:29Z</dcterms:modified>
</cp:coreProperties>
</file>